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57" r:id="rId4"/>
    <p:sldId id="258" r:id="rId5"/>
    <p:sldId id="259" r:id="rId6"/>
    <p:sldId id="260" r:id="rId7"/>
    <p:sldId id="261" r:id="rId8"/>
    <p:sldId id="262" r:id="rId9"/>
    <p:sldId id="264" r:id="rId10"/>
    <p:sldId id="265" r:id="rId11"/>
    <p:sldId id="266" r:id="rId12"/>
    <p:sldId id="267" r:id="rId13"/>
    <p:sldId id="279" r:id="rId14"/>
    <p:sldId id="280" r:id="rId15"/>
    <p:sldId id="268" r:id="rId16"/>
    <p:sldId id="282" r:id="rId17"/>
    <p:sldId id="269" r:id="rId18"/>
    <p:sldId id="270" r:id="rId19"/>
    <p:sldId id="271" r:id="rId20"/>
    <p:sldId id="281" r:id="rId21"/>
    <p:sldId id="273" r:id="rId22"/>
    <p:sldId id="277" r:id="rId23"/>
    <p:sldId id="278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3" d="100"/>
          <a:sy n="73" d="100"/>
        </p:scale>
        <p:origin x="-1212" y="-1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5680A-AABD-4122-A78E-AE72319A749E}" type="datetimeFigureOut">
              <a:rPr lang="en-US" smtClean="0"/>
              <a:t>12/1/2015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CD468-96D1-4A4F-B699-0F64B197E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67988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5680A-AABD-4122-A78E-AE72319A749E}" type="datetimeFigureOut">
              <a:rPr lang="en-US" smtClean="0"/>
              <a:t>12/1/2015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CD468-96D1-4A4F-B699-0F64B197E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02258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5680A-AABD-4122-A78E-AE72319A749E}" type="datetimeFigureOut">
              <a:rPr lang="en-US" smtClean="0"/>
              <a:t>12/1/2015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CD468-96D1-4A4F-B699-0F64B197E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069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5680A-AABD-4122-A78E-AE72319A749E}" type="datetimeFigureOut">
              <a:rPr lang="en-US" smtClean="0"/>
              <a:t>12/1/2015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CD468-96D1-4A4F-B699-0F64B197E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0987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5680A-AABD-4122-A78E-AE72319A749E}" type="datetimeFigureOut">
              <a:rPr lang="en-US" smtClean="0"/>
              <a:t>12/1/2015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CD468-96D1-4A4F-B699-0F64B197E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1309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5680A-AABD-4122-A78E-AE72319A749E}" type="datetimeFigureOut">
              <a:rPr lang="en-US" smtClean="0"/>
              <a:t>12/1/2015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CD468-96D1-4A4F-B699-0F64B197E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99950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5680A-AABD-4122-A78E-AE72319A749E}" type="datetimeFigureOut">
              <a:rPr lang="en-US" smtClean="0"/>
              <a:t>12/1/2015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CD468-96D1-4A4F-B699-0F64B197E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36221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5680A-AABD-4122-A78E-AE72319A749E}" type="datetimeFigureOut">
              <a:rPr lang="en-US" smtClean="0"/>
              <a:t>12/1/2015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CD468-96D1-4A4F-B699-0F64B197E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6070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5680A-AABD-4122-A78E-AE72319A749E}" type="datetimeFigureOut">
              <a:rPr lang="en-US" smtClean="0"/>
              <a:t>12/1/2015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CD468-96D1-4A4F-B699-0F64B197E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2783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5680A-AABD-4122-A78E-AE72319A749E}" type="datetimeFigureOut">
              <a:rPr lang="en-US" smtClean="0"/>
              <a:t>12/1/2015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CD468-96D1-4A4F-B699-0F64B197E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9464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5680A-AABD-4122-A78E-AE72319A749E}" type="datetimeFigureOut">
              <a:rPr lang="en-US" smtClean="0"/>
              <a:t>12/1/2015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CD468-96D1-4A4F-B699-0F64B197E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3385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15680A-AABD-4122-A78E-AE72319A749E}" type="datetimeFigureOut">
              <a:rPr lang="en-US" smtClean="0"/>
              <a:t>12/1/2015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CCD468-96D1-4A4F-B699-0F64B197E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161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C00000"/>
                </a:solidFill>
              </a:rPr>
              <a:t>Urinary system (Imaging)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2"/>
                </a:solidFill>
              </a:rPr>
              <a:t>Radiological anatomy</a:t>
            </a:r>
          </a:p>
        </p:txBody>
      </p:sp>
    </p:spTree>
    <p:extLst>
      <p:ext uri="{BB962C8B-B14F-4D97-AF65-F5344CB8AC3E}">
        <p14:creationId xmlns:p14="http://schemas.microsoft.com/office/powerpoint/2010/main" val="16768757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614065"/>
            <a:ext cx="5114925" cy="307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304799" y="838201"/>
            <a:ext cx="304800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accent2"/>
                </a:solidFill>
              </a:rPr>
              <a:t>8-16 F Foleys catheter.</a:t>
            </a:r>
          </a:p>
          <a:p>
            <a:r>
              <a:rPr lang="en-US" dirty="0">
                <a:solidFill>
                  <a:schemeClr val="accent2"/>
                </a:solidFill>
              </a:rPr>
              <a:t>Fill balloon with2cc of contrast</a:t>
            </a:r>
          </a:p>
          <a:p>
            <a:r>
              <a:rPr lang="en-US" dirty="0">
                <a:solidFill>
                  <a:schemeClr val="accent2"/>
                </a:solidFill>
              </a:rPr>
              <a:t>Inject 50% of contrast in to the bladder</a:t>
            </a:r>
          </a:p>
          <a:p>
            <a:r>
              <a:rPr lang="en-US" dirty="0">
                <a:solidFill>
                  <a:schemeClr val="accent2"/>
                </a:solidFill>
              </a:rPr>
              <a:t>Take films in oblique position</a:t>
            </a:r>
          </a:p>
          <a:p>
            <a:r>
              <a:rPr lang="en-US" dirty="0">
                <a:solidFill>
                  <a:schemeClr val="accent2"/>
                </a:solidFill>
              </a:rPr>
              <a:t>Some resistance at the membranous urethra and sphincter.</a:t>
            </a:r>
          </a:p>
        </p:txBody>
      </p:sp>
      <p:sp>
        <p:nvSpPr>
          <p:cNvPr id="3" name="Rectangle 2"/>
          <p:cNvSpPr/>
          <p:nvPr/>
        </p:nvSpPr>
        <p:spPr>
          <a:xfrm>
            <a:off x="381000" y="152400"/>
            <a:ext cx="38861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accent2"/>
                </a:solidFill>
              </a:rPr>
              <a:t>Retrograde urethrogram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1" y="3687466"/>
            <a:ext cx="5638800" cy="2608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09600" y="4114800"/>
            <a:ext cx="2438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Ascending urethgram in female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79366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50825"/>
            <a:ext cx="5114925" cy="2395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3925" y="2431613"/>
            <a:ext cx="4267200" cy="373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5" y="3803213"/>
            <a:ext cx="4498975" cy="2359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73025" y="838200"/>
            <a:ext cx="36607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B050"/>
                </a:solidFill>
              </a:rPr>
              <a:t>Now a days first line investigation.</a:t>
            </a:r>
          </a:p>
          <a:p>
            <a:r>
              <a:rPr lang="en-US" dirty="0">
                <a:solidFill>
                  <a:srgbClr val="00B050"/>
                </a:solidFill>
              </a:rPr>
              <a:t>Grey scale and Doppler</a:t>
            </a:r>
          </a:p>
          <a:p>
            <a:r>
              <a:rPr lang="en-US" dirty="0">
                <a:solidFill>
                  <a:srgbClr val="00B050"/>
                </a:solidFill>
              </a:rPr>
              <a:t>Evaluate renal parenchyma, adrenals, bladder and prostate. </a:t>
            </a:r>
          </a:p>
          <a:p>
            <a:r>
              <a:rPr lang="en-US" dirty="0">
                <a:solidFill>
                  <a:srgbClr val="00B050"/>
                </a:solidFill>
              </a:rPr>
              <a:t>Can differentiate between solid and cystic, hydronephrosis,shows all type of stone</a:t>
            </a:r>
          </a:p>
          <a:p>
            <a:r>
              <a:rPr lang="en-US" dirty="0">
                <a:solidFill>
                  <a:srgbClr val="00B050"/>
                </a:solidFill>
              </a:rPr>
              <a:t>Evaluate congenital anomalies.</a:t>
            </a:r>
          </a:p>
        </p:txBody>
      </p:sp>
      <p:sp>
        <p:nvSpPr>
          <p:cNvPr id="3" name="Rectangle 2"/>
          <p:cNvSpPr/>
          <p:nvPr/>
        </p:nvSpPr>
        <p:spPr>
          <a:xfrm>
            <a:off x="73026" y="50825"/>
            <a:ext cx="327977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accent2"/>
                </a:solidFill>
              </a:rPr>
              <a:t>Ultrasound</a:t>
            </a:r>
          </a:p>
        </p:txBody>
      </p:sp>
    </p:spTree>
    <p:extLst>
      <p:ext uri="{BB962C8B-B14F-4D97-AF65-F5344CB8AC3E}">
        <p14:creationId xmlns:p14="http://schemas.microsoft.com/office/powerpoint/2010/main" val="41025101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152400"/>
            <a:ext cx="3657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chemeClr val="accent2"/>
                </a:solidFill>
              </a:rPr>
              <a:t>CT scan</a:t>
            </a:r>
          </a:p>
        </p:txBody>
      </p:sp>
      <p:sp>
        <p:nvSpPr>
          <p:cNvPr id="3" name="Rectangle 2"/>
          <p:cNvSpPr/>
          <p:nvPr/>
        </p:nvSpPr>
        <p:spPr>
          <a:xfrm>
            <a:off x="0" y="990600"/>
            <a:ext cx="37338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B050"/>
                </a:solidFill>
              </a:rPr>
              <a:t>Gold standard test.</a:t>
            </a:r>
          </a:p>
          <a:p>
            <a:r>
              <a:rPr lang="en-US" dirty="0">
                <a:solidFill>
                  <a:srgbClr val="00B050"/>
                </a:solidFill>
              </a:rPr>
              <a:t>With and with out contrast</a:t>
            </a:r>
          </a:p>
          <a:p>
            <a:r>
              <a:rPr lang="en-US" dirty="0">
                <a:solidFill>
                  <a:srgbClr val="00B050"/>
                </a:solidFill>
              </a:rPr>
              <a:t>Standard CT technique for renal imaging.</a:t>
            </a:r>
          </a:p>
          <a:p>
            <a:r>
              <a:rPr lang="en-US" dirty="0">
                <a:solidFill>
                  <a:srgbClr val="00B050"/>
                </a:solidFill>
              </a:rPr>
              <a:t>5mm collimation is adequate to demonstrate kidneys.</a:t>
            </a:r>
          </a:p>
          <a:p>
            <a:r>
              <a:rPr lang="en-US" dirty="0">
                <a:solidFill>
                  <a:srgbClr val="00B050"/>
                </a:solidFill>
              </a:rPr>
              <a:t>IV contrast differentiate pathological process from normal.</a:t>
            </a:r>
          </a:p>
          <a:p>
            <a:r>
              <a:rPr lang="en-US" dirty="0">
                <a:solidFill>
                  <a:srgbClr val="00B050"/>
                </a:solidFill>
              </a:rPr>
              <a:t>Parenchyma,coricomedullary differentiation max at 30 seconds</a:t>
            </a:r>
          </a:p>
          <a:p>
            <a:r>
              <a:rPr lang="en-US" dirty="0">
                <a:solidFill>
                  <a:srgbClr val="00B050"/>
                </a:solidFill>
              </a:rPr>
              <a:t>Nephrogenic phase is best seen at 70-100 seconds</a:t>
            </a:r>
          </a:p>
          <a:p>
            <a:r>
              <a:rPr lang="en-US" dirty="0">
                <a:solidFill>
                  <a:srgbClr val="00B050"/>
                </a:solidFill>
              </a:rPr>
              <a:t>Non contrast helical CT shows any kind and small size of stone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2" y="3360718"/>
            <a:ext cx="4419600" cy="34972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1" y="152400"/>
            <a:ext cx="4419600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85494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1676400"/>
            <a:ext cx="5410200" cy="503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510" y="1524000"/>
            <a:ext cx="3429000" cy="519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371600" y="228600"/>
            <a:ext cx="3429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MRI</a:t>
            </a:r>
            <a:endParaRPr 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75027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7684" y="2777613"/>
            <a:ext cx="3505200" cy="396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179" y="3996813"/>
            <a:ext cx="523762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41093"/>
            <a:ext cx="4423179" cy="3749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791200" y="609600"/>
            <a:ext cx="27109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ANGIOGRAPHY</a:t>
            </a:r>
            <a:endParaRPr 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54068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3400" y="1676400"/>
            <a:ext cx="79248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0B050"/>
                </a:solidFill>
              </a:rPr>
              <a:t>Cross ectopic. Lower kidney is usually ectopic one. In 90% of cases there is fusion of kidneys. There are increase chances of calculus formation.</a:t>
            </a:r>
          </a:p>
          <a:p>
            <a:r>
              <a:rPr lang="en-US" sz="2800" dirty="0">
                <a:solidFill>
                  <a:srgbClr val="00B050"/>
                </a:solidFill>
              </a:rPr>
              <a:t>Horse shoe kidney. Lower pole of both unite in the middle. Prone to traume</a:t>
            </a:r>
          </a:p>
          <a:p>
            <a:r>
              <a:rPr lang="en-US" sz="2800" dirty="0">
                <a:solidFill>
                  <a:srgbClr val="00B050"/>
                </a:solidFill>
              </a:rPr>
              <a:t>Pelvic kidney. Kidney is located in the pelvis. More prone to trauma.</a:t>
            </a:r>
          </a:p>
          <a:p>
            <a:r>
              <a:rPr lang="en-US" sz="2800" dirty="0">
                <a:solidFill>
                  <a:srgbClr val="00B050"/>
                </a:solidFill>
              </a:rPr>
              <a:t>Duplicate collecting system. Complete/part</a:t>
            </a:r>
          </a:p>
        </p:txBody>
      </p:sp>
      <p:sp>
        <p:nvSpPr>
          <p:cNvPr id="3" name="Rectangle 2"/>
          <p:cNvSpPr/>
          <p:nvPr/>
        </p:nvSpPr>
        <p:spPr>
          <a:xfrm>
            <a:off x="1295400" y="152400"/>
            <a:ext cx="44957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solidFill>
                  <a:schemeClr val="accent2"/>
                </a:solidFill>
              </a:rPr>
              <a:t>Congenital </a:t>
            </a:r>
            <a:r>
              <a:rPr lang="en-US" sz="3200" dirty="0" smtClean="0">
                <a:solidFill>
                  <a:schemeClr val="accent2"/>
                </a:solidFill>
              </a:rPr>
              <a:t>anomalies</a:t>
            </a:r>
            <a:endParaRPr lang="en-US" sz="32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16675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4010" y="3839497"/>
            <a:ext cx="446999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4010" y="516193"/>
            <a:ext cx="4343400" cy="33060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516193"/>
            <a:ext cx="4597810" cy="33060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839496"/>
            <a:ext cx="4597810" cy="3018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27373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743200" y="609600"/>
            <a:ext cx="241245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solidFill>
                  <a:schemeClr val="accent2"/>
                </a:solidFill>
              </a:rPr>
              <a:t>Anamolies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295400"/>
            <a:ext cx="3770311" cy="274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230485"/>
            <a:ext cx="3442247" cy="41378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0287" y="4257368"/>
            <a:ext cx="3425825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44448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0" y="533400"/>
            <a:ext cx="308179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>
                <a:solidFill>
                  <a:srgbClr val="7030A0"/>
                </a:solidFill>
              </a:rPr>
              <a:t>Nephrolithiasis</a:t>
            </a:r>
          </a:p>
        </p:txBody>
      </p:sp>
      <p:sp>
        <p:nvSpPr>
          <p:cNvPr id="3" name="Rectangle 2"/>
          <p:cNvSpPr/>
          <p:nvPr/>
        </p:nvSpPr>
        <p:spPr>
          <a:xfrm>
            <a:off x="914400" y="1295400"/>
            <a:ext cx="74676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400" dirty="0">
              <a:solidFill>
                <a:schemeClr val="accent6">
                  <a:lumMod val="75000"/>
                </a:schemeClr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accent6">
                    <a:lumMod val="75000"/>
                  </a:schemeClr>
                </a:solidFill>
              </a:rPr>
              <a:t>Symptomatic/asymptomatic. Flank pain </a:t>
            </a:r>
            <a:r>
              <a:rPr lang="en-US" sz="2400" dirty="0" smtClean="0">
                <a:solidFill>
                  <a:schemeClr val="accent6">
                    <a:lumMod val="75000"/>
                  </a:schemeClr>
                </a:solidFill>
              </a:rPr>
              <a:t>hematuria.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accent6">
                    <a:lumMod val="75000"/>
                  </a:schemeClr>
                </a:solidFill>
              </a:rPr>
              <a:t>Calcium phosphate stones are opaque on plane x-rays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accent6">
                    <a:lumMod val="75000"/>
                  </a:schemeClr>
                </a:solidFill>
              </a:rPr>
              <a:t>Uric acid and xanthine stones are radiolucent.</a:t>
            </a:r>
            <a:endParaRPr lang="en-US" sz="2400" dirty="0">
              <a:solidFill>
                <a:schemeClr val="accent6">
                  <a:lumMod val="75000"/>
                </a:schemeClr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accent6">
                    <a:lumMod val="75000"/>
                  </a:schemeClr>
                </a:solidFill>
              </a:rPr>
              <a:t>All renal calculi have high </a:t>
            </a:r>
            <a:r>
              <a:rPr lang="en-US" sz="2400" dirty="0" smtClean="0">
                <a:solidFill>
                  <a:schemeClr val="accent6">
                    <a:lumMod val="75000"/>
                  </a:schemeClr>
                </a:solidFill>
              </a:rPr>
              <a:t>attenuation(Opaque) 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</a:rPr>
              <a:t>on CT</a:t>
            </a:r>
          </a:p>
          <a:p>
            <a:r>
              <a:rPr lang="en-US" sz="2400" dirty="0" smtClean="0">
                <a:solidFill>
                  <a:schemeClr val="accent6">
                    <a:lumMod val="75000"/>
                  </a:schemeClr>
                </a:solidFill>
              </a:rPr>
              <a:t>      Sensitivity 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</a:rPr>
              <a:t>is 97% and specefity is 96%</a:t>
            </a:r>
          </a:p>
          <a:p>
            <a:r>
              <a:rPr lang="en-US" sz="2400" dirty="0" smtClean="0">
                <a:solidFill>
                  <a:schemeClr val="accent6">
                    <a:lumMod val="75000"/>
                  </a:schemeClr>
                </a:solidFill>
              </a:rPr>
              <a:t>     Can 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</a:rPr>
              <a:t>cause hydronephrosis, hydro ureter and renal </a:t>
            </a:r>
            <a:r>
              <a:rPr lang="en-US" sz="2400" dirty="0" smtClean="0">
                <a:solidFill>
                  <a:schemeClr val="accent6">
                    <a:lumMod val="75000"/>
                  </a:schemeClr>
                </a:solidFill>
              </a:rPr>
              <a:t>    </a:t>
            </a:r>
          </a:p>
          <a:p>
            <a:r>
              <a:rPr lang="en-US" sz="24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2400" dirty="0" smtClean="0">
                <a:solidFill>
                  <a:schemeClr val="accent6">
                    <a:lumMod val="75000"/>
                  </a:schemeClr>
                </a:solidFill>
              </a:rPr>
              <a:t>    enlargement</a:t>
            </a:r>
            <a:endParaRPr lang="en-US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96298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905000" y="152400"/>
            <a:ext cx="5791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>
                <a:solidFill>
                  <a:srgbClr val="FF0000"/>
                </a:solidFill>
              </a:rPr>
              <a:t>Kidney and ureteric stones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653143"/>
            <a:ext cx="3840163" cy="3273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561" y="685800"/>
            <a:ext cx="4671862" cy="4754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94608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52400"/>
            <a:ext cx="4326788" cy="655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26308"/>
            <a:ext cx="4343400" cy="3712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38600"/>
            <a:ext cx="441960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912301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395" y="3035509"/>
            <a:ext cx="4373771" cy="3788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991" y="3035509"/>
            <a:ext cx="4389120" cy="3785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395" y="-1"/>
            <a:ext cx="4363939" cy="3035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85800" y="228600"/>
            <a:ext cx="2590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accent2"/>
                </a:solidFill>
              </a:rPr>
              <a:t>CT images of renal abscess with and with out contrast</a:t>
            </a:r>
            <a:endParaRPr lang="en-US" sz="24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702366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8975" y="3227439"/>
            <a:ext cx="4645025" cy="365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152400" y="1143000"/>
            <a:ext cx="39624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Very common. 50% of patient over the age of 50</a:t>
            </a:r>
          </a:p>
          <a:p>
            <a:r>
              <a:rPr lang="en-US" dirty="0">
                <a:solidFill>
                  <a:srgbClr val="C00000"/>
                </a:solidFill>
              </a:rPr>
              <a:t>Associated with many syndromes</a:t>
            </a:r>
          </a:p>
          <a:p>
            <a:r>
              <a:rPr lang="en-US" dirty="0">
                <a:solidFill>
                  <a:srgbClr val="C00000"/>
                </a:solidFill>
              </a:rPr>
              <a:t>Asymptomatic</a:t>
            </a:r>
          </a:p>
          <a:p>
            <a:r>
              <a:rPr lang="en-US" dirty="0">
                <a:solidFill>
                  <a:srgbClr val="C00000"/>
                </a:solidFill>
              </a:rPr>
              <a:t>Rarely cause hematuria or become infected</a:t>
            </a:r>
          </a:p>
          <a:p>
            <a:r>
              <a:rPr lang="en-US" dirty="0">
                <a:solidFill>
                  <a:srgbClr val="C00000"/>
                </a:solidFill>
              </a:rPr>
              <a:t>Smooth thin wall, sharp demarcation from surrounding parenchyma.</a:t>
            </a:r>
          </a:p>
          <a:p>
            <a:r>
              <a:rPr lang="en-US" dirty="0">
                <a:solidFill>
                  <a:srgbClr val="C00000"/>
                </a:solidFill>
              </a:rPr>
              <a:t>Water attenuation on CT, non enhancing</a:t>
            </a:r>
          </a:p>
          <a:p>
            <a:r>
              <a:rPr lang="en-US" dirty="0">
                <a:solidFill>
                  <a:srgbClr val="C00000"/>
                </a:solidFill>
              </a:rPr>
              <a:t>Simple cyst are with out </a:t>
            </a:r>
            <a:r>
              <a:rPr lang="en-US" dirty="0" err="1">
                <a:solidFill>
                  <a:srgbClr val="C00000"/>
                </a:solidFill>
              </a:rPr>
              <a:t>septation</a:t>
            </a:r>
            <a:r>
              <a:rPr lang="en-US" dirty="0">
                <a:solidFill>
                  <a:srgbClr val="C00000"/>
                </a:solidFill>
              </a:rPr>
              <a:t> or calcification</a:t>
            </a:r>
          </a:p>
          <a:p>
            <a:r>
              <a:rPr lang="en-US" dirty="0">
                <a:solidFill>
                  <a:srgbClr val="C00000"/>
                </a:solidFill>
              </a:rPr>
              <a:t>Could be inherited like autosomal dominant or recessive</a:t>
            </a:r>
          </a:p>
          <a:p>
            <a:endParaRPr lang="en-US" dirty="0">
              <a:solidFill>
                <a:srgbClr val="C00000"/>
              </a:solidFill>
            </a:endParaRPr>
          </a:p>
          <a:p>
            <a:r>
              <a:rPr lang="en-US" dirty="0">
                <a:solidFill>
                  <a:srgbClr val="C00000"/>
                </a:solidFill>
              </a:rPr>
              <a:t>Simple cyst in kidney on u/s and CT</a:t>
            </a:r>
          </a:p>
        </p:txBody>
      </p:sp>
      <p:sp>
        <p:nvSpPr>
          <p:cNvPr id="3" name="Rectangle 2"/>
          <p:cNvSpPr/>
          <p:nvPr/>
        </p:nvSpPr>
        <p:spPr>
          <a:xfrm>
            <a:off x="304800" y="152400"/>
            <a:ext cx="419417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solidFill>
                  <a:schemeClr val="accent2">
                    <a:lumMod val="50000"/>
                  </a:schemeClr>
                </a:solidFill>
              </a:rPr>
              <a:t>Renal cystic diseases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2444" y="207742"/>
            <a:ext cx="4651556" cy="3017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8561081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1459" y="434181"/>
            <a:ext cx="3992563" cy="2517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1459" y="2951956"/>
            <a:ext cx="3982373" cy="3027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657600"/>
            <a:ext cx="3505200" cy="302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304800" y="1143000"/>
            <a:ext cx="486665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Distension and dilation of the renal pelvis and calyces.</a:t>
            </a:r>
          </a:p>
          <a:p>
            <a:r>
              <a:rPr lang="en-US" dirty="0">
                <a:solidFill>
                  <a:srgbClr val="FF0000"/>
                </a:solidFill>
              </a:rPr>
              <a:t>It is usually caused by obstruction to the free flow of urine from the kidney.</a:t>
            </a:r>
          </a:p>
          <a:p>
            <a:r>
              <a:rPr lang="en-US" dirty="0">
                <a:solidFill>
                  <a:srgbClr val="FF0000"/>
                </a:solidFill>
              </a:rPr>
              <a:t>If obstruction is at lower level, there is dilation of ureters and pelvis of kidney.</a:t>
            </a:r>
          </a:p>
          <a:p>
            <a:r>
              <a:rPr lang="en-US" dirty="0">
                <a:solidFill>
                  <a:srgbClr val="FF0000"/>
                </a:solidFill>
              </a:rPr>
              <a:t>Untreated , initially it cause enlargement of kidney, but finally it leads to atrophy.</a:t>
            </a:r>
          </a:p>
        </p:txBody>
      </p:sp>
      <p:sp>
        <p:nvSpPr>
          <p:cNvPr id="3" name="Rectangle 2"/>
          <p:cNvSpPr/>
          <p:nvPr/>
        </p:nvSpPr>
        <p:spPr>
          <a:xfrm>
            <a:off x="990601" y="609600"/>
            <a:ext cx="3200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>
                <a:solidFill>
                  <a:schemeClr val="accent2"/>
                </a:solidFill>
              </a:rPr>
              <a:t>Hydronephrosis</a:t>
            </a:r>
          </a:p>
        </p:txBody>
      </p:sp>
    </p:spTree>
    <p:extLst>
      <p:ext uri="{BB962C8B-B14F-4D97-AF65-F5344CB8AC3E}">
        <p14:creationId xmlns:p14="http://schemas.microsoft.com/office/powerpoint/2010/main" val="240831066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31775"/>
            <a:ext cx="9755188" cy="7321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565195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534400" cy="914400"/>
          </a:xfrm>
        </p:spPr>
        <p:txBody>
          <a:bodyPr/>
          <a:lstStyle/>
          <a:p>
            <a:r>
              <a:rPr lang="en-US" dirty="0" smtClean="0">
                <a:solidFill>
                  <a:schemeClr val="accent2"/>
                </a:solidFill>
              </a:rPr>
              <a:t>Imaging Techniques 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14400"/>
            <a:ext cx="9144000" cy="5211763"/>
          </a:xfrm>
        </p:spPr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 smtClean="0">
                <a:solidFill>
                  <a:srgbClr val="7030A0"/>
                </a:solidFill>
              </a:rPr>
              <a:t>Plane urinary Tract film. Kidney, Ureters and bladder(KUB).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>
                <a:solidFill>
                  <a:srgbClr val="7030A0"/>
                </a:solidFill>
              </a:rPr>
              <a:t> </a:t>
            </a:r>
            <a:r>
              <a:rPr lang="en-US" sz="2800" dirty="0" smtClean="0">
                <a:solidFill>
                  <a:srgbClr val="7030A0"/>
                </a:solidFill>
              </a:rPr>
              <a:t>Intravenous urography. (IVU/EU).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 smtClean="0">
                <a:solidFill>
                  <a:srgbClr val="7030A0"/>
                </a:solidFill>
              </a:rPr>
              <a:t>Ante grade and retrograde urethrography.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 smtClean="0">
                <a:solidFill>
                  <a:srgbClr val="7030A0"/>
                </a:solidFill>
              </a:rPr>
              <a:t>Ultrasound.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 smtClean="0">
                <a:solidFill>
                  <a:srgbClr val="7030A0"/>
                </a:solidFill>
              </a:rPr>
              <a:t>CT scan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 smtClean="0">
                <a:solidFill>
                  <a:srgbClr val="7030A0"/>
                </a:solidFill>
              </a:rPr>
              <a:t>MRI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 smtClean="0">
                <a:solidFill>
                  <a:srgbClr val="7030A0"/>
                </a:solidFill>
              </a:rPr>
              <a:t>Angiography</a:t>
            </a:r>
            <a:endParaRPr lang="en-US" sz="28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21858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2"/>
                </a:solidFill>
              </a:rPr>
              <a:t>Principles of Radiography 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>
                <a:solidFill>
                  <a:srgbClr val="0070C0"/>
                </a:solidFill>
              </a:rPr>
              <a:t>The underlying physical principles of conventional radiography involve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>
                <a:solidFill>
                  <a:srgbClr val="0070C0"/>
                </a:solidFill>
              </a:rPr>
              <a:t>E</a:t>
            </a:r>
            <a:r>
              <a:rPr lang="en-US" dirty="0" smtClean="0">
                <a:solidFill>
                  <a:srgbClr val="0070C0"/>
                </a:solidFill>
              </a:rPr>
              <a:t>mitting a stream of photons from x-ray source, strike body tissue.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0070C0"/>
                </a:solidFill>
              </a:rPr>
              <a:t>Photons with varying amount of energy exit the patient body and fall on image receptor/film, thus produce an image</a:t>
            </a:r>
            <a:endParaRPr lang="en-US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4109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3771900" cy="6096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2"/>
                </a:solidFill>
              </a:rPr>
              <a:t>X-ray KUB</a:t>
            </a:r>
            <a:endParaRPr lang="en-US" dirty="0">
              <a:solidFill>
                <a:schemeClr val="accent2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3200400"/>
            <a:ext cx="4581713" cy="3474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133600"/>
            <a:ext cx="3771900" cy="460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505200" y="0"/>
            <a:ext cx="54864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Indications.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Stone diseases. Help in diagnosis and management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Abdominal pain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Gall bladder stones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Position and size of kidneys and bladder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Show the position of ureteric stent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Preliminary examination to contrast study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02991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228600"/>
            <a:ext cx="4480560" cy="624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67640"/>
            <a:ext cx="4343400" cy="649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717915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45" y="3851787"/>
            <a:ext cx="3334672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76200"/>
            <a:ext cx="3381375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62400" y="304800"/>
            <a:ext cx="457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Preparation. We use laxative, the night before the test to clear colon of solid fecal material.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On good quality film psoas muscle should be visible</a:t>
            </a:r>
            <a:endParaRPr lang="en-US" dirty="0">
              <a:solidFill>
                <a:srgbClr val="C00000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5046" y="1505128"/>
            <a:ext cx="4498851" cy="5352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16518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8600" y="228600"/>
            <a:ext cx="876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INTRAVENOUS UROGRAPHY (IVU).</a:t>
            </a:r>
          </a:p>
          <a:p>
            <a:endParaRPr lang="en-US" dirty="0">
              <a:solidFill>
                <a:srgbClr val="C0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0100" y="228600"/>
            <a:ext cx="4533900" cy="4450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0100" y="4678855"/>
            <a:ext cx="4381500" cy="21619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533400" y="889844"/>
            <a:ext cx="407670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accent2"/>
                </a:solidFill>
              </a:rPr>
              <a:t>Shows anatomy and functions of the kidneys. After injection of iv contrast, it concentrate in the kidneys. Excreted by kidneys and pass via ureters in to the urinary </a:t>
            </a:r>
            <a:r>
              <a:rPr lang="en-US" dirty="0" smtClean="0">
                <a:solidFill>
                  <a:schemeClr val="accent2"/>
                </a:solidFill>
              </a:rPr>
              <a:t>bladder. </a:t>
            </a:r>
            <a:r>
              <a:rPr lang="en-US" dirty="0">
                <a:solidFill>
                  <a:schemeClr val="accent2"/>
                </a:solidFill>
              </a:rPr>
              <a:t>we take a series of films to follow the passage of contrast from kidneys to urinary bladder. </a:t>
            </a:r>
            <a:r>
              <a:rPr lang="en-US" dirty="0" smtClean="0">
                <a:solidFill>
                  <a:schemeClr val="accent2"/>
                </a:solidFill>
              </a:rPr>
              <a:t>Contrast Shows </a:t>
            </a:r>
            <a:r>
              <a:rPr lang="en-US" dirty="0">
                <a:solidFill>
                  <a:schemeClr val="accent2"/>
                </a:solidFill>
              </a:rPr>
              <a:t>renal parenchyma, collecting system and ureters.</a:t>
            </a:r>
          </a:p>
          <a:p>
            <a:r>
              <a:rPr lang="en-US" dirty="0">
                <a:solidFill>
                  <a:schemeClr val="accent2"/>
                </a:solidFill>
              </a:rPr>
              <a:t>Evaluate </a:t>
            </a:r>
            <a:r>
              <a:rPr lang="en-US" dirty="0" smtClean="0">
                <a:solidFill>
                  <a:schemeClr val="accent2"/>
                </a:solidFill>
              </a:rPr>
              <a:t>urothelial abnormalities,haematuria,urolithiasis</a:t>
            </a:r>
            <a:r>
              <a:rPr lang="en-US" dirty="0">
                <a:solidFill>
                  <a:schemeClr val="accent2"/>
                </a:solidFill>
              </a:rPr>
              <a:t>.</a:t>
            </a:r>
          </a:p>
          <a:p>
            <a:r>
              <a:rPr lang="en-US" dirty="0">
                <a:solidFill>
                  <a:schemeClr val="accent2"/>
                </a:solidFill>
              </a:rPr>
              <a:t>Scout film</a:t>
            </a:r>
          </a:p>
          <a:p>
            <a:r>
              <a:rPr lang="en-US" dirty="0">
                <a:solidFill>
                  <a:schemeClr val="accent2"/>
                </a:solidFill>
              </a:rPr>
              <a:t>+/- abd preparation.</a:t>
            </a:r>
          </a:p>
          <a:p>
            <a:r>
              <a:rPr lang="en-US" dirty="0">
                <a:solidFill>
                  <a:schemeClr val="accent2"/>
                </a:solidFill>
              </a:rPr>
              <a:t>Inject bolus of contrast</a:t>
            </a:r>
          </a:p>
          <a:p>
            <a:r>
              <a:rPr lang="en-US" dirty="0">
                <a:solidFill>
                  <a:schemeClr val="accent2"/>
                </a:solidFill>
              </a:rPr>
              <a:t>Nephrogenic phase in first minute</a:t>
            </a:r>
          </a:p>
          <a:p>
            <a:r>
              <a:rPr lang="en-US" dirty="0">
                <a:solidFill>
                  <a:schemeClr val="accent2"/>
                </a:solidFill>
              </a:rPr>
              <a:t>Pyelogenic phase after 5 minutes</a:t>
            </a:r>
          </a:p>
          <a:p>
            <a:r>
              <a:rPr lang="en-US" dirty="0">
                <a:solidFill>
                  <a:schemeClr val="accent2"/>
                </a:solidFill>
              </a:rPr>
              <a:t>Supine,oblique,prone upright  and post void film  are taken</a:t>
            </a:r>
          </a:p>
          <a:p>
            <a:r>
              <a:rPr lang="en-US" dirty="0">
                <a:solidFill>
                  <a:schemeClr val="accent2"/>
                </a:solidFill>
              </a:rPr>
              <a:t>Prone films to see distal ureters</a:t>
            </a:r>
          </a:p>
        </p:txBody>
      </p:sp>
    </p:spTree>
    <p:extLst>
      <p:ext uri="{BB962C8B-B14F-4D97-AF65-F5344CB8AC3E}">
        <p14:creationId xmlns:p14="http://schemas.microsoft.com/office/powerpoint/2010/main" val="15819487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93406"/>
            <a:ext cx="3730625" cy="335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7606" y="3588774"/>
            <a:ext cx="5029200" cy="289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152400" y="93406"/>
            <a:ext cx="5181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chemeClr val="accent2"/>
                </a:solidFill>
              </a:rPr>
              <a:t>Voiding/</a:t>
            </a:r>
            <a:r>
              <a:rPr lang="en-US" sz="2400" dirty="0" err="1" smtClean="0">
                <a:solidFill>
                  <a:schemeClr val="accent2"/>
                </a:solidFill>
              </a:rPr>
              <a:t>Micturating</a:t>
            </a:r>
            <a:r>
              <a:rPr lang="en-US" sz="2400" dirty="0" smtClean="0">
                <a:solidFill>
                  <a:schemeClr val="accent2"/>
                </a:solidFill>
              </a:rPr>
              <a:t>  </a:t>
            </a:r>
            <a:r>
              <a:rPr lang="en-US" sz="2400" dirty="0">
                <a:solidFill>
                  <a:schemeClr val="accent2"/>
                </a:solidFill>
              </a:rPr>
              <a:t>cystourethrogram</a:t>
            </a:r>
          </a:p>
        </p:txBody>
      </p:sp>
      <p:sp>
        <p:nvSpPr>
          <p:cNvPr id="3" name="Rectangle 2"/>
          <p:cNvSpPr/>
          <p:nvPr/>
        </p:nvSpPr>
        <p:spPr>
          <a:xfrm>
            <a:off x="152400" y="762000"/>
            <a:ext cx="48006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2060"/>
                </a:solidFill>
              </a:rPr>
              <a:t>Functional and anatomical evaluation of bladder and </a:t>
            </a:r>
            <a:r>
              <a:rPr lang="en-US" dirty="0" smtClean="0">
                <a:solidFill>
                  <a:srgbClr val="002060"/>
                </a:solidFill>
              </a:rPr>
              <a:t>urethra specially posterior urethra. 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Commonly </a:t>
            </a:r>
            <a:r>
              <a:rPr lang="en-US" dirty="0">
                <a:solidFill>
                  <a:srgbClr val="002060"/>
                </a:solidFill>
              </a:rPr>
              <a:t>for kids with recurrent UTI</a:t>
            </a:r>
          </a:p>
          <a:p>
            <a:r>
              <a:rPr lang="en-US" dirty="0">
                <a:solidFill>
                  <a:srgbClr val="002060"/>
                </a:solidFill>
              </a:rPr>
              <a:t>Dx.reflux,urethralvalve,uretrocele,urethral stricture and diverticula</a:t>
            </a:r>
          </a:p>
          <a:p>
            <a:r>
              <a:rPr lang="en-US" dirty="0">
                <a:solidFill>
                  <a:srgbClr val="002060"/>
                </a:solidFill>
              </a:rPr>
              <a:t>Scout film</a:t>
            </a:r>
          </a:p>
          <a:p>
            <a:r>
              <a:rPr lang="en-US" dirty="0">
                <a:solidFill>
                  <a:srgbClr val="002060"/>
                </a:solidFill>
              </a:rPr>
              <a:t>Pediatric 6-8F catheter</a:t>
            </a:r>
          </a:p>
          <a:p>
            <a:r>
              <a:rPr lang="en-US" dirty="0">
                <a:solidFill>
                  <a:srgbClr val="002060"/>
                </a:solidFill>
              </a:rPr>
              <a:t>For adult standard catheter</a:t>
            </a:r>
          </a:p>
          <a:p>
            <a:r>
              <a:rPr lang="en-US" dirty="0">
                <a:solidFill>
                  <a:srgbClr val="002060"/>
                </a:solidFill>
              </a:rPr>
              <a:t>Films during filling the bladder</a:t>
            </a:r>
          </a:p>
          <a:p>
            <a:r>
              <a:rPr lang="en-US" dirty="0">
                <a:solidFill>
                  <a:srgbClr val="002060"/>
                </a:solidFill>
              </a:rPr>
              <a:t>Oblique </a:t>
            </a:r>
            <a:r>
              <a:rPr lang="en-US" dirty="0" smtClean="0">
                <a:solidFill>
                  <a:srgbClr val="002060"/>
                </a:solidFill>
              </a:rPr>
              <a:t>films</a:t>
            </a:r>
            <a:endParaRPr lang="en-US" dirty="0">
              <a:solidFill>
                <a:srgbClr val="002060"/>
              </a:solidFill>
            </a:endParaRPr>
          </a:p>
          <a:p>
            <a:r>
              <a:rPr lang="en-US" dirty="0">
                <a:solidFill>
                  <a:srgbClr val="002060"/>
                </a:solidFill>
              </a:rPr>
              <a:t>Post void films</a:t>
            </a:r>
          </a:p>
          <a:p>
            <a:r>
              <a:rPr lang="en-US" dirty="0">
                <a:solidFill>
                  <a:srgbClr val="002060"/>
                </a:solidFill>
              </a:rPr>
              <a:t>You can see normal bladder film </a:t>
            </a:r>
          </a:p>
        </p:txBody>
      </p:sp>
    </p:spTree>
    <p:extLst>
      <p:ext uri="{BB962C8B-B14F-4D97-AF65-F5344CB8AC3E}">
        <p14:creationId xmlns:p14="http://schemas.microsoft.com/office/powerpoint/2010/main" val="4466172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3017</TotalTime>
  <Words>701</Words>
  <Application>Microsoft Office PowerPoint</Application>
  <PresentationFormat>On-screen Show (4:3)</PresentationFormat>
  <Paragraphs>103</Paragraphs>
  <Slides>23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Office Theme</vt:lpstr>
      <vt:lpstr>Urinary system (Imaging)</vt:lpstr>
      <vt:lpstr>PowerPoint Presentation</vt:lpstr>
      <vt:lpstr>Imaging Techniques </vt:lpstr>
      <vt:lpstr>Principles of Radiography </vt:lpstr>
      <vt:lpstr>X-ray KUB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Urinary system (Radiology)</dc:title>
  <dc:creator>Riaz Mohammad</dc:creator>
  <cp:lastModifiedBy>Riaz Mohammad</cp:lastModifiedBy>
  <cp:revision>40</cp:revision>
  <dcterms:created xsi:type="dcterms:W3CDTF">2014-10-13T06:29:01Z</dcterms:created>
  <dcterms:modified xsi:type="dcterms:W3CDTF">2015-12-01T06:54:20Z</dcterms:modified>
</cp:coreProperties>
</file>